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</p:sldIdLst>
  <p:sldSz cx="18288000" cy="10287000"/>
  <p:notesSz cx="6858000" cy="9144000"/>
  <p:embeddedFontLst>
    <p:embeddedFont>
      <p:font typeface="Archivo Black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nva Sans" panose="020B0604020202020204" charset="0"/>
      <p:regular r:id="rId23"/>
    </p:embeddedFont>
    <p:embeddedFont>
      <p:font typeface="Open Sans" panose="020B0606030504020204" pitchFamily="34" charset="0"/>
      <p:regular r:id="rId24"/>
    </p:embeddedFont>
    <p:embeddedFont>
      <p:font typeface="Open Sans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svg>
</file>

<file path=ppt/media/image24.png>
</file>

<file path=ppt/media/image25.sv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79868" y="5254200"/>
            <a:ext cx="4242225" cy="4242225"/>
          </a:xfrm>
          <a:custGeom>
            <a:avLst/>
            <a:gdLst/>
            <a:ahLst/>
            <a:cxnLst/>
            <a:rect l="l" t="t" r="r" b="b"/>
            <a:pathLst>
              <a:path w="4242225" h="4242225">
                <a:moveTo>
                  <a:pt x="0" y="0"/>
                </a:moveTo>
                <a:lnTo>
                  <a:pt x="4242225" y="0"/>
                </a:lnTo>
                <a:lnTo>
                  <a:pt x="4242225" y="4242225"/>
                </a:lnTo>
                <a:lnTo>
                  <a:pt x="0" y="4242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283549" y="1068158"/>
            <a:ext cx="13444409" cy="3905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17"/>
              </a:lnSpc>
            </a:pPr>
            <a:r>
              <a:rPr lang="en-US" sz="8514" spc="170">
                <a:solidFill>
                  <a:srgbClr val="F6E7D8"/>
                </a:solidFill>
                <a:latin typeface="Archivo Black"/>
              </a:rPr>
              <a:t>HUMAN ACTIVITY RECOGNITION USING SMARTPHONES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861790" y="6318999"/>
            <a:ext cx="5889261" cy="4949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76"/>
              </a:lnSpc>
            </a:pPr>
            <a:r>
              <a:rPr lang="en-US" sz="3125" spc="62">
                <a:solidFill>
                  <a:srgbClr val="F6E7D8"/>
                </a:solidFill>
                <a:latin typeface="Open Sans"/>
              </a:rPr>
              <a:t>By,</a:t>
            </a:r>
          </a:p>
          <a:p>
            <a:pPr algn="just">
              <a:lnSpc>
                <a:spcPts val="4376"/>
              </a:lnSpc>
            </a:pPr>
            <a:r>
              <a:rPr lang="en-US" sz="3125" spc="62">
                <a:solidFill>
                  <a:srgbClr val="F6E7D8"/>
                </a:solidFill>
                <a:latin typeface="Open Sans"/>
              </a:rPr>
              <a:t>    HARIKA MANGU</a:t>
            </a:r>
          </a:p>
          <a:p>
            <a:pPr algn="just">
              <a:lnSpc>
                <a:spcPts val="4376"/>
              </a:lnSpc>
            </a:pPr>
            <a:r>
              <a:rPr lang="en-US" sz="3125" spc="62">
                <a:solidFill>
                  <a:srgbClr val="F6E7D8"/>
                </a:solidFill>
                <a:latin typeface="Open Sans"/>
              </a:rPr>
              <a:t>    PRAJWAL SRINIVAS</a:t>
            </a:r>
          </a:p>
          <a:p>
            <a:pPr algn="just">
              <a:lnSpc>
                <a:spcPts val="4376"/>
              </a:lnSpc>
            </a:pPr>
            <a:r>
              <a:rPr lang="en-US" sz="3125" spc="62">
                <a:solidFill>
                  <a:srgbClr val="F6E7D8"/>
                </a:solidFill>
                <a:latin typeface="Open Sans"/>
              </a:rPr>
              <a:t>    RAAGA SINDHU</a:t>
            </a:r>
          </a:p>
          <a:p>
            <a:pPr algn="just">
              <a:lnSpc>
                <a:spcPts val="4376"/>
              </a:lnSpc>
            </a:pPr>
            <a:r>
              <a:rPr lang="en-US" sz="3125" spc="62">
                <a:solidFill>
                  <a:srgbClr val="F6E7D8"/>
                </a:solidFill>
                <a:latin typeface="Open Sans"/>
              </a:rPr>
              <a:t>    SHRIRAM VIJAYKUMAR</a:t>
            </a:r>
          </a:p>
          <a:p>
            <a:pPr algn="just">
              <a:lnSpc>
                <a:spcPts val="4376"/>
              </a:lnSpc>
            </a:pPr>
            <a:r>
              <a:rPr lang="en-US" sz="3125" spc="62">
                <a:solidFill>
                  <a:srgbClr val="F6E7D8"/>
                </a:solidFill>
                <a:latin typeface="Open Sans"/>
              </a:rPr>
              <a:t>    VARUN KUMAR KUMARAVEL</a:t>
            </a:r>
          </a:p>
          <a:p>
            <a:pPr algn="just">
              <a:lnSpc>
                <a:spcPts val="4376"/>
              </a:lnSpc>
            </a:pPr>
            <a:endParaRPr lang="en-US" sz="3125" spc="62">
              <a:solidFill>
                <a:srgbClr val="F6E7D8"/>
              </a:solidFill>
              <a:latin typeface="Open Sans"/>
            </a:endParaRPr>
          </a:p>
          <a:p>
            <a:pPr algn="just">
              <a:lnSpc>
                <a:spcPts val="4376"/>
              </a:lnSpc>
            </a:pPr>
            <a:r>
              <a:rPr lang="en-US" sz="3125" spc="62">
                <a:solidFill>
                  <a:srgbClr val="F6E7D8"/>
                </a:solidFill>
                <a:latin typeface="Open Sans"/>
              </a:rPr>
              <a:t>    </a:t>
            </a:r>
          </a:p>
          <a:p>
            <a:pPr algn="just">
              <a:lnSpc>
                <a:spcPts val="4376"/>
              </a:lnSpc>
            </a:pPr>
            <a:endParaRPr lang="en-US" sz="3125" spc="62">
              <a:solidFill>
                <a:srgbClr val="F6E7D8"/>
              </a:solidFill>
              <a:latin typeface="Open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371662" y="9020175"/>
            <a:ext cx="7544676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65"/>
              </a:lnSpc>
            </a:pPr>
            <a:r>
              <a:rPr lang="en-US" sz="3137" spc="156">
                <a:solidFill>
                  <a:srgbClr val="F6E7D8"/>
                </a:solidFill>
                <a:latin typeface="Open Sans Bold"/>
              </a:rPr>
              <a:t>IE 7300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7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83430" y="3718736"/>
            <a:ext cx="6695006" cy="2849527"/>
          </a:xfrm>
          <a:custGeom>
            <a:avLst/>
            <a:gdLst/>
            <a:ahLst/>
            <a:cxnLst/>
            <a:rect l="l" t="t" r="r" b="b"/>
            <a:pathLst>
              <a:path w="6695006" h="2849527">
                <a:moveTo>
                  <a:pt x="0" y="0"/>
                </a:moveTo>
                <a:lnTo>
                  <a:pt x="6695005" y="0"/>
                </a:lnTo>
                <a:lnTo>
                  <a:pt x="6695005" y="2849528"/>
                </a:lnTo>
                <a:lnTo>
                  <a:pt x="0" y="28495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376203" y="1028700"/>
            <a:ext cx="8870230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40"/>
              </a:lnSpc>
            </a:pPr>
            <a:r>
              <a:rPr lang="en-US" sz="4450" spc="222">
                <a:solidFill>
                  <a:srgbClr val="1C191A"/>
                </a:solidFill>
                <a:latin typeface="Open Sans Bold"/>
              </a:rPr>
              <a:t>GAUSSIAN NAIVE BAYES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473626" y="2705928"/>
            <a:ext cx="9814374" cy="5251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50">
                <a:solidFill>
                  <a:srgbClr val="1C191A"/>
                </a:solidFill>
                <a:latin typeface="Open Sans"/>
              </a:rPr>
              <a:t>The model accurately predicted the correct activity 80.18%</a:t>
            </a:r>
          </a:p>
          <a:p>
            <a:pPr>
              <a:lnSpc>
                <a:spcPts val="3500"/>
              </a:lnSpc>
            </a:pPr>
            <a:r>
              <a:rPr lang="en-US" sz="2500" spc="50">
                <a:solidFill>
                  <a:srgbClr val="1C191A"/>
                </a:solidFill>
                <a:latin typeface="Open Sans"/>
              </a:rPr>
              <a:t>of the time, indicating a high level of overall correctness in classification.</a:t>
            </a:r>
          </a:p>
          <a:p>
            <a:pPr>
              <a:lnSpc>
                <a:spcPts val="3500"/>
              </a:lnSpc>
            </a:pPr>
            <a:endParaRPr lang="en-US" sz="2500" spc="50">
              <a:solidFill>
                <a:srgbClr val="1C191A"/>
              </a:solidFill>
              <a:latin typeface="Open Sans"/>
            </a:endParaRPr>
          </a:p>
          <a:p>
            <a:pPr>
              <a:lnSpc>
                <a:spcPts val="3500"/>
              </a:lnSpc>
            </a:pPr>
            <a:r>
              <a:rPr lang="en-US" sz="2500" spc="50">
                <a:solidFill>
                  <a:srgbClr val="1C191A"/>
                </a:solidFill>
                <a:latin typeface="Open Sans"/>
              </a:rPr>
              <a:t>On average, 80.89% of the predictions made for each activity class were correct.</a:t>
            </a:r>
          </a:p>
          <a:p>
            <a:pPr>
              <a:lnSpc>
                <a:spcPts val="3500"/>
              </a:lnSpc>
            </a:pPr>
            <a:endParaRPr lang="en-US" sz="2500" spc="50">
              <a:solidFill>
                <a:srgbClr val="1C191A"/>
              </a:solidFill>
              <a:latin typeface="Open Sans"/>
            </a:endParaRPr>
          </a:p>
          <a:p>
            <a:pPr>
              <a:lnSpc>
                <a:spcPts val="3500"/>
              </a:lnSpc>
            </a:pPr>
            <a:r>
              <a:rPr lang="en-US" sz="2500" spc="50">
                <a:solidFill>
                  <a:srgbClr val="1C191A"/>
                </a:solidFill>
                <a:latin typeface="Open Sans"/>
              </a:rPr>
              <a:t>The model successfully identified 79.60% of all relevant instances across various activities.</a:t>
            </a:r>
          </a:p>
          <a:p>
            <a:pPr>
              <a:lnSpc>
                <a:spcPts val="3500"/>
              </a:lnSpc>
            </a:pPr>
            <a:endParaRPr lang="en-US" sz="2500" spc="50">
              <a:solidFill>
                <a:srgbClr val="1C191A"/>
              </a:solidFill>
              <a:latin typeface="Open Sans"/>
            </a:endParaRPr>
          </a:p>
          <a:p>
            <a:pPr>
              <a:lnSpc>
                <a:spcPts val="3500"/>
              </a:lnSpc>
            </a:pPr>
            <a:r>
              <a:rPr lang="en-US" sz="2500" spc="50">
                <a:solidFill>
                  <a:srgbClr val="1C191A"/>
                </a:solidFill>
                <a:latin typeface="Open Sans"/>
              </a:rPr>
              <a:t>With an F1 score near 0.8, the model demonstrates a balanced performance between precision and recall.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79667" y="2527773"/>
            <a:ext cx="14728665" cy="424457"/>
          </a:xfrm>
          <a:custGeom>
            <a:avLst/>
            <a:gdLst/>
            <a:ahLst/>
            <a:cxnLst/>
            <a:rect l="l" t="t" r="r" b="b"/>
            <a:pathLst>
              <a:path w="14728665" h="424457">
                <a:moveTo>
                  <a:pt x="0" y="0"/>
                </a:moveTo>
                <a:lnTo>
                  <a:pt x="14728666" y="0"/>
                </a:lnTo>
                <a:lnTo>
                  <a:pt x="14728666" y="424457"/>
                </a:lnTo>
                <a:lnTo>
                  <a:pt x="0" y="4244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376203" y="690562"/>
            <a:ext cx="8870230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40"/>
              </a:lnSpc>
            </a:pPr>
            <a:r>
              <a:rPr lang="en-US" sz="4450" spc="222">
                <a:solidFill>
                  <a:srgbClr val="F6E7D8"/>
                </a:solidFill>
                <a:latin typeface="Open Sans Bold"/>
              </a:rPr>
              <a:t>SOFTMAX REGRESSION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78365" y="4252819"/>
            <a:ext cx="17509635" cy="3936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50">
                <a:solidFill>
                  <a:srgbClr val="F6E7D8"/>
                </a:solidFill>
                <a:latin typeface="Open Sans"/>
              </a:rPr>
              <a:t>The model achieved a high accuracy rate of 94.26%, effectively distinguishing between different activity types.</a:t>
            </a:r>
          </a:p>
          <a:p>
            <a:pPr>
              <a:lnSpc>
                <a:spcPts val="3500"/>
              </a:lnSpc>
            </a:pPr>
            <a:endParaRPr lang="en-US" sz="2500" spc="50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3500"/>
              </a:lnSpc>
            </a:pPr>
            <a:r>
              <a:rPr lang="en-US" sz="2500" spc="50">
                <a:solidFill>
                  <a:srgbClr val="F6E7D8"/>
                </a:solidFill>
                <a:latin typeface="Open Sans"/>
              </a:rPr>
              <a:t>Demonstrated a commendable level of 94.24% precision, which signifies the model’s ability to minimize false positives across different classes of activities.</a:t>
            </a:r>
          </a:p>
          <a:p>
            <a:pPr>
              <a:lnSpc>
                <a:spcPts val="3500"/>
              </a:lnSpc>
            </a:pPr>
            <a:endParaRPr lang="en-US" sz="2500" spc="50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3500"/>
              </a:lnSpc>
            </a:pPr>
            <a:r>
              <a:rPr lang="en-US" sz="2500" spc="50">
                <a:solidFill>
                  <a:srgbClr val="F6E7D8"/>
                </a:solidFill>
                <a:latin typeface="Open Sans"/>
              </a:rPr>
              <a:t>Exhibited a strong recall score of 94.21%, indicating its effectiveness in capturing a high proportion of actual positive instance for each activity type.</a:t>
            </a:r>
          </a:p>
          <a:p>
            <a:pPr>
              <a:lnSpc>
                <a:spcPts val="3500"/>
              </a:lnSpc>
            </a:pPr>
            <a:endParaRPr lang="en-US" sz="2500" spc="50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3500"/>
              </a:lnSpc>
            </a:pPr>
            <a:r>
              <a:rPr lang="en-US" sz="2500" spc="50">
                <a:solidFill>
                  <a:srgbClr val="F6E7D8"/>
                </a:solidFill>
                <a:latin typeface="Open Sans"/>
              </a:rPr>
              <a:t>The balanced F1 score of 94.22% reflects a well-maintained equilibrium between precision and recall.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7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1327" y="2327241"/>
            <a:ext cx="7097891" cy="3793843"/>
          </a:xfrm>
          <a:custGeom>
            <a:avLst/>
            <a:gdLst/>
            <a:ahLst/>
            <a:cxnLst/>
            <a:rect l="l" t="t" r="r" b="b"/>
            <a:pathLst>
              <a:path w="7097891" h="3793843">
                <a:moveTo>
                  <a:pt x="0" y="0"/>
                </a:moveTo>
                <a:lnTo>
                  <a:pt x="7097891" y="0"/>
                </a:lnTo>
                <a:lnTo>
                  <a:pt x="7097891" y="3793843"/>
                </a:lnTo>
                <a:lnTo>
                  <a:pt x="0" y="37938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047798" y="6120562"/>
            <a:ext cx="6768756" cy="3378076"/>
          </a:xfrm>
          <a:custGeom>
            <a:avLst/>
            <a:gdLst/>
            <a:ahLst/>
            <a:cxnLst/>
            <a:rect l="l" t="t" r="r" b="b"/>
            <a:pathLst>
              <a:path w="6768756" h="3378076">
                <a:moveTo>
                  <a:pt x="0" y="0"/>
                </a:moveTo>
                <a:lnTo>
                  <a:pt x="6768756" y="0"/>
                </a:lnTo>
                <a:lnTo>
                  <a:pt x="6768756" y="3378075"/>
                </a:lnTo>
                <a:lnTo>
                  <a:pt x="0" y="33780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304274" y="562281"/>
            <a:ext cx="13679453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36"/>
              </a:lnSpc>
            </a:pPr>
            <a:r>
              <a:rPr lang="en-US" sz="6863" spc="137">
                <a:solidFill>
                  <a:srgbClr val="1C191A"/>
                </a:solidFill>
                <a:latin typeface="Archivo Black"/>
              </a:rPr>
              <a:t>NEURAL NETWORKS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684588" y="2972629"/>
            <a:ext cx="10603412" cy="1757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66"/>
              </a:lnSpc>
            </a:pPr>
            <a:r>
              <a:rPr lang="en-US" sz="1690" spc="33">
                <a:solidFill>
                  <a:srgbClr val="1C191A"/>
                </a:solidFill>
                <a:latin typeface="Open Sans"/>
              </a:rPr>
              <a:t>Accuracy over Epochs:</a:t>
            </a:r>
          </a:p>
          <a:p>
            <a:pPr algn="l">
              <a:lnSpc>
                <a:spcPts val="2366"/>
              </a:lnSpc>
            </a:pPr>
            <a:r>
              <a:rPr lang="en-US" sz="1690" spc="33">
                <a:solidFill>
                  <a:srgbClr val="1C191A"/>
                </a:solidFill>
                <a:latin typeface="Open Sans"/>
              </a:rPr>
              <a:t>Each epoch shows the model’s improving accuracy, indicating effective learning over iterations.</a:t>
            </a:r>
          </a:p>
          <a:p>
            <a:pPr algn="ctr">
              <a:lnSpc>
                <a:spcPts val="2366"/>
              </a:lnSpc>
            </a:pPr>
            <a:endParaRPr lang="en-US" sz="1690" spc="33">
              <a:solidFill>
                <a:srgbClr val="1C191A"/>
              </a:solidFill>
              <a:latin typeface="Open Sans"/>
            </a:endParaRPr>
          </a:p>
          <a:p>
            <a:pPr>
              <a:lnSpc>
                <a:spcPts val="2366"/>
              </a:lnSpc>
            </a:pPr>
            <a:r>
              <a:rPr lang="en-US" sz="1690" spc="33">
                <a:solidFill>
                  <a:srgbClr val="1C191A"/>
                </a:solidFill>
                <a:latin typeface="Open Sans"/>
              </a:rPr>
              <a:t>Loss over Epochs:</a:t>
            </a:r>
          </a:p>
          <a:p>
            <a:pPr>
              <a:lnSpc>
                <a:spcPts val="2366"/>
              </a:lnSpc>
            </a:pPr>
            <a:r>
              <a:rPr lang="en-US" sz="1690" spc="33">
                <a:solidFill>
                  <a:srgbClr val="1C191A"/>
                </a:solidFill>
                <a:latin typeface="Open Sans"/>
              </a:rPr>
              <a:t>Depicts the decrease in loss with each epoch, signifying the model’s increasing proficiency in activity classification.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1327" y="7241151"/>
            <a:ext cx="10481213" cy="1990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49"/>
              </a:lnSpc>
            </a:pPr>
            <a:r>
              <a:rPr lang="en-US" sz="1892" spc="37">
                <a:solidFill>
                  <a:srgbClr val="1C191A"/>
                </a:solidFill>
                <a:latin typeface="Open Sans"/>
              </a:rPr>
              <a:t> Details the model’s precision, recall, F-1 score, and Support for each activity class. </a:t>
            </a:r>
          </a:p>
          <a:p>
            <a:pPr>
              <a:lnSpc>
                <a:spcPts val="2649"/>
              </a:lnSpc>
            </a:pPr>
            <a:endParaRPr lang="en-US" sz="1892" spc="37">
              <a:solidFill>
                <a:srgbClr val="1C191A"/>
              </a:solidFill>
              <a:latin typeface="Open Sans"/>
            </a:endParaRPr>
          </a:p>
          <a:p>
            <a:pPr>
              <a:lnSpc>
                <a:spcPts val="2649"/>
              </a:lnSpc>
            </a:pPr>
            <a:r>
              <a:rPr lang="en-US" sz="1892" spc="37">
                <a:solidFill>
                  <a:srgbClr val="1C191A"/>
                </a:solidFill>
                <a:latin typeface="Open Sans"/>
              </a:rPr>
              <a:t>Macro-average: Reflects the overall accuracy across all classes, giving equal weight to each.</a:t>
            </a:r>
          </a:p>
          <a:p>
            <a:pPr>
              <a:lnSpc>
                <a:spcPts val="2649"/>
              </a:lnSpc>
            </a:pPr>
            <a:endParaRPr lang="en-US" sz="1892" spc="37">
              <a:solidFill>
                <a:srgbClr val="1C191A"/>
              </a:solidFill>
              <a:latin typeface="Open Sans"/>
            </a:endParaRPr>
          </a:p>
          <a:p>
            <a:pPr>
              <a:lnSpc>
                <a:spcPts val="2649"/>
              </a:lnSpc>
            </a:pPr>
            <a:r>
              <a:rPr lang="en-US" sz="1892" spc="37">
                <a:solidFill>
                  <a:srgbClr val="1C191A"/>
                </a:solidFill>
                <a:latin typeface="Open Sans"/>
              </a:rPr>
              <a:t>Weighted average: Presents accuracy accounting for the imbalance in the dataset.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09116" y="2972642"/>
            <a:ext cx="3358430" cy="3358430"/>
          </a:xfrm>
          <a:custGeom>
            <a:avLst/>
            <a:gdLst/>
            <a:ahLst/>
            <a:cxnLst/>
            <a:rect l="l" t="t" r="r" b="b"/>
            <a:pathLst>
              <a:path w="3358430" h="3358430">
                <a:moveTo>
                  <a:pt x="0" y="0"/>
                </a:moveTo>
                <a:lnTo>
                  <a:pt x="3358430" y="0"/>
                </a:lnTo>
                <a:lnTo>
                  <a:pt x="3358430" y="3358430"/>
                </a:lnTo>
                <a:lnTo>
                  <a:pt x="0" y="3358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258901"/>
            <a:ext cx="17040152" cy="2085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36"/>
              </a:lnSpc>
            </a:pPr>
            <a:r>
              <a:rPr lang="en-US" sz="6863" spc="137">
                <a:solidFill>
                  <a:srgbClr val="F6E7D8"/>
                </a:solidFill>
                <a:latin typeface="Archivo Black"/>
              </a:rPr>
              <a:t>NEURAL NETWORKS: OUR BEST PERFORMER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347943" y="4068537"/>
            <a:ext cx="8724004" cy="3564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47"/>
              </a:lnSpc>
            </a:pPr>
            <a:r>
              <a:rPr lang="en-US" sz="2534" spc="50">
                <a:solidFill>
                  <a:srgbClr val="F6E7D8"/>
                </a:solidFill>
                <a:latin typeface="Open Sans"/>
              </a:rPr>
              <a:t>Neural Networks outperformed other models in accuracy, precision, recall, and F1-score metrics.</a:t>
            </a:r>
          </a:p>
          <a:p>
            <a:pPr>
              <a:lnSpc>
                <a:spcPts val="3547"/>
              </a:lnSpc>
            </a:pPr>
            <a:endParaRPr lang="en-US" sz="2534" spc="50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3547"/>
              </a:lnSpc>
            </a:pPr>
            <a:r>
              <a:rPr lang="en-US" sz="2534" spc="50">
                <a:solidFill>
                  <a:srgbClr val="F6E7D8"/>
                </a:solidFill>
                <a:latin typeface="Open Sans"/>
              </a:rPr>
              <a:t>Ability to learn non-linear relationships in the data.</a:t>
            </a:r>
          </a:p>
          <a:p>
            <a:pPr>
              <a:lnSpc>
                <a:spcPts val="3547"/>
              </a:lnSpc>
            </a:pPr>
            <a:endParaRPr lang="en-US" sz="2534" spc="50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3547"/>
              </a:lnSpc>
            </a:pPr>
            <a:r>
              <a:rPr lang="en-US" sz="2534" spc="50">
                <a:solidFill>
                  <a:srgbClr val="F6E7D8"/>
                </a:solidFill>
                <a:latin typeface="Open Sans"/>
              </a:rPr>
              <a:t>One innovative real-world application is the potential to significantly enhance user experience in health and fitness apps by delivering accurate activity data.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78978" y="3748860"/>
            <a:ext cx="9264935" cy="3322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5"/>
              </a:lnSpc>
            </a:pPr>
            <a:r>
              <a:rPr lang="en-US" sz="2697" spc="53">
                <a:solidFill>
                  <a:srgbClr val="F6E7D8"/>
                </a:solidFill>
                <a:latin typeface="Open Sans"/>
              </a:rPr>
              <a:t>Successfully developed and evaluated machine learning models, particularly Neural Networks, for human activity recognition using smart phone sensor data.</a:t>
            </a:r>
          </a:p>
          <a:p>
            <a:pPr algn="ctr">
              <a:lnSpc>
                <a:spcPts val="3775"/>
              </a:lnSpc>
            </a:pPr>
            <a:endParaRPr lang="en-US" sz="2697" spc="53">
              <a:solidFill>
                <a:srgbClr val="F6E7D8"/>
              </a:solidFill>
              <a:latin typeface="Open Sans"/>
            </a:endParaRPr>
          </a:p>
          <a:p>
            <a:pPr algn="ctr">
              <a:lnSpc>
                <a:spcPts val="3775"/>
              </a:lnSpc>
            </a:pPr>
            <a:r>
              <a:rPr lang="en-US" sz="2697" spc="53">
                <a:solidFill>
                  <a:srgbClr val="F6E7D8"/>
                </a:solidFill>
                <a:latin typeface="Open Sans"/>
              </a:rPr>
              <a:t>Achieving high accuracy and robustness in activity classification, surpassing other models like Gaussian Naive Bayes and Softmax Regression.</a:t>
            </a:r>
          </a:p>
        </p:txBody>
      </p:sp>
      <p:sp>
        <p:nvSpPr>
          <p:cNvPr id="3" name="Freeform 3"/>
          <p:cNvSpPr/>
          <p:nvPr/>
        </p:nvSpPr>
        <p:spPr>
          <a:xfrm>
            <a:off x="12776360" y="3194722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61646" y="1019175"/>
            <a:ext cx="16764708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36"/>
              </a:lnSpc>
            </a:pPr>
            <a:r>
              <a:rPr lang="en-US" sz="6863" spc="137">
                <a:solidFill>
                  <a:srgbClr val="F6E7D8"/>
                </a:solidFill>
                <a:latin typeface="Archivo Black"/>
              </a:rPr>
              <a:t>CONCLUSION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56870" y="3294628"/>
            <a:ext cx="12614318" cy="538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67">
                <a:solidFill>
                  <a:srgbClr val="F6E7D8"/>
                </a:solidFill>
                <a:latin typeface="Open Sans"/>
              </a:rPr>
              <a:t>Incorporate other types of sensor data, such as heart rate, GPS, to enrich the activity recognition process. </a:t>
            </a:r>
          </a:p>
          <a:p>
            <a:pPr algn="ctr">
              <a:lnSpc>
                <a:spcPts val="4759"/>
              </a:lnSpc>
            </a:pPr>
            <a:endParaRPr lang="en-US" sz="3399" spc="67">
              <a:solidFill>
                <a:srgbClr val="F6E7D8"/>
              </a:solidFill>
              <a:latin typeface="Open Sans"/>
            </a:endParaRPr>
          </a:p>
          <a:p>
            <a:pPr algn="ctr">
              <a:lnSpc>
                <a:spcPts val="4759"/>
              </a:lnSpc>
            </a:pPr>
            <a:r>
              <a:rPr lang="en-US" sz="3399" spc="67">
                <a:solidFill>
                  <a:srgbClr val="F6E7D8"/>
                </a:solidFill>
                <a:latin typeface="Open Sans"/>
              </a:rPr>
              <a:t>Extend the application of the model to broader contexts, such as elderly care, sports science, and physical therapy.</a:t>
            </a:r>
          </a:p>
          <a:p>
            <a:pPr algn="ctr">
              <a:lnSpc>
                <a:spcPts val="4759"/>
              </a:lnSpc>
            </a:pPr>
            <a:endParaRPr lang="en-US" sz="3399" spc="67">
              <a:solidFill>
                <a:srgbClr val="F6E7D8"/>
              </a:solidFill>
              <a:latin typeface="Open Sans"/>
            </a:endParaRPr>
          </a:p>
          <a:p>
            <a:pPr algn="ctr">
              <a:lnSpc>
                <a:spcPts val="4759"/>
              </a:lnSpc>
            </a:pPr>
            <a:r>
              <a:rPr lang="en-US" sz="3399" spc="67">
                <a:solidFill>
                  <a:srgbClr val="F6E7D8"/>
                </a:solidFill>
                <a:latin typeface="Open Sans"/>
              </a:rPr>
              <a:t>Instigate the use of more complex neural network architectures, like Convolutional Neural Networks (CNNs) , for enhanced accuracy and efficiency,</a:t>
            </a:r>
          </a:p>
        </p:txBody>
      </p:sp>
      <p:sp>
        <p:nvSpPr>
          <p:cNvPr id="3" name="Freeform 3"/>
          <p:cNvSpPr/>
          <p:nvPr/>
        </p:nvSpPr>
        <p:spPr>
          <a:xfrm>
            <a:off x="14507305" y="4078781"/>
            <a:ext cx="3493069" cy="3584306"/>
          </a:xfrm>
          <a:custGeom>
            <a:avLst/>
            <a:gdLst/>
            <a:ahLst/>
            <a:cxnLst/>
            <a:rect l="l" t="t" r="r" b="b"/>
            <a:pathLst>
              <a:path w="3493069" h="3584306">
                <a:moveTo>
                  <a:pt x="0" y="0"/>
                </a:moveTo>
                <a:lnTo>
                  <a:pt x="3493068" y="0"/>
                </a:lnTo>
                <a:lnTo>
                  <a:pt x="3493068" y="3584306"/>
                </a:lnTo>
                <a:lnTo>
                  <a:pt x="0" y="35843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312217" y="1260935"/>
            <a:ext cx="15663566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36"/>
              </a:lnSpc>
            </a:pPr>
            <a:r>
              <a:rPr lang="en-US" sz="6863" spc="137">
                <a:solidFill>
                  <a:srgbClr val="F6E7D8"/>
                </a:solidFill>
                <a:latin typeface="Archivo Black"/>
              </a:rPr>
              <a:t>FUTURE WORK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815057" y="4333875"/>
            <a:ext cx="9311563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20"/>
              </a:lnSpc>
            </a:pPr>
            <a:r>
              <a:rPr lang="en-US" sz="10434" spc="208">
                <a:solidFill>
                  <a:srgbClr val="F6E7D8"/>
                </a:solidFill>
                <a:latin typeface="Archivo Black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108248" y="2418641"/>
            <a:ext cx="6716860" cy="6716860"/>
          </a:xfrm>
          <a:custGeom>
            <a:avLst/>
            <a:gdLst/>
            <a:ahLst/>
            <a:cxnLst/>
            <a:rect l="l" t="t" r="r" b="b"/>
            <a:pathLst>
              <a:path w="6716860" h="6716860">
                <a:moveTo>
                  <a:pt x="0" y="0"/>
                </a:moveTo>
                <a:lnTo>
                  <a:pt x="6716860" y="0"/>
                </a:lnTo>
                <a:lnTo>
                  <a:pt x="6716860" y="6716859"/>
                </a:lnTo>
                <a:lnTo>
                  <a:pt x="0" y="6716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43024" y="351716"/>
            <a:ext cx="9865224" cy="206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sz="6750" spc="135">
                <a:solidFill>
                  <a:srgbClr val="F6E7D8"/>
                </a:solidFill>
                <a:latin typeface="Archivo Black"/>
              </a:rPr>
              <a:t>PROJECT OVERVIEW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317016" y="1705351"/>
            <a:ext cx="5618492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1211122" y="3029650"/>
            <a:ext cx="7932878" cy="1653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8"/>
              </a:lnSpc>
            </a:pPr>
            <a:r>
              <a:rPr lang="en-US" sz="2406" spc="48">
                <a:solidFill>
                  <a:srgbClr val="F6E7D8"/>
                </a:solidFill>
                <a:latin typeface="Open Sans"/>
              </a:rPr>
              <a:t>OBJECTIVE</a:t>
            </a:r>
          </a:p>
          <a:p>
            <a:pPr>
              <a:lnSpc>
                <a:spcPts val="3368"/>
              </a:lnSpc>
            </a:pPr>
            <a:r>
              <a:rPr lang="en-US" sz="2406" spc="48">
                <a:solidFill>
                  <a:srgbClr val="F6E7D8"/>
                </a:solidFill>
                <a:latin typeface="Open Sans"/>
              </a:rPr>
              <a:t>To develop a machine learning model that accurately classifies human activities such as walking, sitting, and standing, using data from smartphone sensors.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11122" y="6457969"/>
            <a:ext cx="7711590" cy="2491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3"/>
              </a:lnSpc>
            </a:pPr>
            <a:r>
              <a:rPr lang="en-US" sz="2395" spc="47">
                <a:solidFill>
                  <a:srgbClr val="F6E7D8"/>
                </a:solidFill>
                <a:latin typeface="Open Sans"/>
              </a:rPr>
              <a:t>Applications:</a:t>
            </a:r>
          </a:p>
          <a:p>
            <a:pPr>
              <a:lnSpc>
                <a:spcPts val="3353"/>
              </a:lnSpc>
            </a:pPr>
            <a:r>
              <a:rPr lang="en-US" sz="2395" spc="47">
                <a:solidFill>
                  <a:srgbClr val="F6E7D8"/>
                </a:solidFill>
                <a:latin typeface="Open Sans"/>
              </a:rPr>
              <a:t>Enhancing Health Monitoring</a:t>
            </a:r>
          </a:p>
          <a:p>
            <a:pPr>
              <a:lnSpc>
                <a:spcPts val="3353"/>
              </a:lnSpc>
            </a:pPr>
            <a:r>
              <a:rPr lang="en-US" sz="2395" spc="47">
                <a:solidFill>
                  <a:srgbClr val="F6E7D8"/>
                </a:solidFill>
                <a:latin typeface="Open Sans"/>
              </a:rPr>
              <a:t>Advanced Fitness and Wellness</a:t>
            </a:r>
          </a:p>
          <a:p>
            <a:pPr>
              <a:lnSpc>
                <a:spcPts val="3353"/>
              </a:lnSpc>
            </a:pPr>
            <a:r>
              <a:rPr lang="en-US" sz="2395" spc="47">
                <a:solidFill>
                  <a:srgbClr val="F6E7D8"/>
                </a:solidFill>
                <a:latin typeface="Open Sans"/>
              </a:rPr>
              <a:t>Supporting Elderly and Physically Challenged</a:t>
            </a:r>
          </a:p>
          <a:p>
            <a:pPr>
              <a:lnSpc>
                <a:spcPts val="3353"/>
              </a:lnSpc>
            </a:pPr>
            <a:r>
              <a:rPr lang="en-US" sz="2395" spc="47">
                <a:solidFill>
                  <a:srgbClr val="F6E7D8"/>
                </a:solidFill>
                <a:latin typeface="Open Sans"/>
              </a:rPr>
              <a:t>Enabling Smart Homes and Environments</a:t>
            </a:r>
          </a:p>
          <a:p>
            <a:pPr>
              <a:lnSpc>
                <a:spcPts val="3353"/>
              </a:lnSpc>
            </a:pPr>
            <a:r>
              <a:rPr lang="en-US" sz="2395" spc="47">
                <a:solidFill>
                  <a:srgbClr val="F6E7D8"/>
                </a:solidFill>
                <a:latin typeface="Open Sans"/>
              </a:rPr>
              <a:t>Driving Innovations in Human-Computer Interaction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9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9547" y="5143500"/>
            <a:ext cx="3751968" cy="3751968"/>
          </a:xfrm>
          <a:custGeom>
            <a:avLst/>
            <a:gdLst/>
            <a:ahLst/>
            <a:cxnLst/>
            <a:rect l="l" t="t" r="r" b="b"/>
            <a:pathLst>
              <a:path w="3751968" h="3751968">
                <a:moveTo>
                  <a:pt x="0" y="0"/>
                </a:moveTo>
                <a:lnTo>
                  <a:pt x="3751967" y="0"/>
                </a:lnTo>
                <a:lnTo>
                  <a:pt x="3751967" y="3751968"/>
                </a:lnTo>
                <a:lnTo>
                  <a:pt x="0" y="37519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660467" y="1009650"/>
            <a:ext cx="13444409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17"/>
              </a:lnSpc>
            </a:pPr>
            <a:r>
              <a:rPr lang="en-US" sz="8514" spc="170">
                <a:solidFill>
                  <a:srgbClr val="F6E7D8"/>
                </a:solidFill>
                <a:latin typeface="Archivo Black"/>
              </a:rPr>
              <a:t>MAIN DATASET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41275" y="3195300"/>
            <a:ext cx="17405449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6E7D8"/>
                </a:solidFill>
                <a:latin typeface="Canva Sans"/>
              </a:rPr>
              <a:t>LINK: </a:t>
            </a:r>
            <a:r>
              <a:rPr lang="en-US" sz="3000" u="sng">
                <a:solidFill>
                  <a:srgbClr val="F6E7D8"/>
                </a:solidFill>
                <a:latin typeface="Canva Sans"/>
              </a:rPr>
              <a:t>https://archive.ics.uci.edu/dataset/240/human+activity+recognition+using+smartphones</a:t>
            </a:r>
            <a:r>
              <a:rPr lang="en-US" sz="3000">
                <a:solidFill>
                  <a:srgbClr val="F6E7D8"/>
                </a:solidFill>
                <a:latin typeface="Canva Sans"/>
              </a:rPr>
              <a:t>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147796" y="5243922"/>
            <a:ext cx="9851846" cy="2980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6E7D8"/>
                </a:solidFill>
                <a:latin typeface="Canva Sans"/>
              </a:rPr>
              <a:t>Consists of approximately 10,299 instances, divided into training and testing sets.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F6E7D8"/>
              </a:solidFill>
              <a:latin typeface="Canva Sans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6E7D8"/>
                </a:solidFill>
                <a:latin typeface="Canva Sans"/>
              </a:rPr>
              <a:t>Data collected from a group of 30 volunteers within an age bracket of 19-48 years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92381" y="2597616"/>
            <a:ext cx="15719301" cy="629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 Data loading:</a:t>
            </a: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 Loaded sensor data from text files using pandas</a:t>
            </a:r>
          </a:p>
          <a:p>
            <a:pPr>
              <a:lnSpc>
                <a:spcPts val="2325"/>
              </a:lnSpc>
            </a:pPr>
            <a:endParaRPr lang="en-US" sz="1937" spc="38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Missing value check: </a:t>
            </a: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Verified no missing values in the dataset</a:t>
            </a:r>
          </a:p>
          <a:p>
            <a:pPr>
              <a:lnSpc>
                <a:spcPts val="2325"/>
              </a:lnSpc>
            </a:pPr>
            <a:endParaRPr lang="en-US" sz="1937" spc="38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Activity distribution visualization:</a:t>
            </a: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Used barplots to visualize the frequency of each activity</a:t>
            </a:r>
          </a:p>
          <a:p>
            <a:pPr>
              <a:lnSpc>
                <a:spcPts val="2325"/>
              </a:lnSpc>
            </a:pPr>
            <a:endParaRPr lang="en-US" sz="1937" spc="38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Label encoding:</a:t>
            </a: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Transformed activity labels into numerical format</a:t>
            </a:r>
          </a:p>
          <a:p>
            <a:pPr>
              <a:lnSpc>
                <a:spcPts val="2325"/>
              </a:lnSpc>
            </a:pPr>
            <a:endParaRPr lang="en-US" sz="1937" spc="38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Feature standardization:</a:t>
            </a: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Normalized sensor data features using standardscaler</a:t>
            </a:r>
          </a:p>
          <a:p>
            <a:pPr>
              <a:lnSpc>
                <a:spcPts val="2325"/>
              </a:lnSpc>
            </a:pPr>
            <a:endParaRPr lang="en-US" sz="1937" spc="38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Dimensionality reduction:</a:t>
            </a: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Applied pca to reduce feature dimensions, maintaining 95% variance</a:t>
            </a:r>
          </a:p>
          <a:p>
            <a:pPr>
              <a:lnSpc>
                <a:spcPts val="2325"/>
              </a:lnSpc>
            </a:pPr>
            <a:endParaRPr lang="en-US" sz="1937" spc="38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Preprocesses data summary:</a:t>
            </a:r>
          </a:p>
          <a:p>
            <a:pPr>
              <a:lnSpc>
                <a:spcPts val="2325"/>
              </a:lnSpc>
            </a:pPr>
            <a:r>
              <a:rPr lang="en-US" sz="1937" spc="38">
                <a:solidFill>
                  <a:srgbClr val="F6E7D8"/>
                </a:solidFill>
                <a:latin typeface="Open Sans"/>
              </a:rPr>
              <a:t>Reviewed final dataset structure and basic statistics</a:t>
            </a:r>
          </a:p>
          <a:p>
            <a:pPr>
              <a:lnSpc>
                <a:spcPts val="3045"/>
              </a:lnSpc>
              <a:spcBef>
                <a:spcPct val="0"/>
              </a:spcBef>
            </a:pPr>
            <a:endParaRPr lang="en-US" sz="1937" spc="38">
              <a:solidFill>
                <a:srgbClr val="F6E7D8"/>
              </a:solidFill>
              <a:latin typeface="Open Sans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1260115" y="2607141"/>
            <a:ext cx="5818054" cy="5818054"/>
          </a:xfrm>
          <a:custGeom>
            <a:avLst/>
            <a:gdLst/>
            <a:ahLst/>
            <a:cxnLst/>
            <a:rect l="l" t="t" r="r" b="b"/>
            <a:pathLst>
              <a:path w="5818054" h="5818054">
                <a:moveTo>
                  <a:pt x="0" y="0"/>
                </a:moveTo>
                <a:lnTo>
                  <a:pt x="5818054" y="0"/>
                </a:lnTo>
                <a:lnTo>
                  <a:pt x="5818054" y="5818053"/>
                </a:lnTo>
                <a:lnTo>
                  <a:pt x="0" y="58180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81082" y="504825"/>
            <a:ext cx="16230600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sz="6750" spc="135">
                <a:solidFill>
                  <a:srgbClr val="F6E7D8"/>
                </a:solidFill>
                <a:latin typeface="Archivo Black"/>
              </a:rPr>
              <a:t>DATA PROCESSING STEPS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33762" y="2220882"/>
            <a:ext cx="6716860" cy="6716860"/>
          </a:xfrm>
          <a:custGeom>
            <a:avLst/>
            <a:gdLst/>
            <a:ahLst/>
            <a:cxnLst/>
            <a:rect l="l" t="t" r="r" b="b"/>
            <a:pathLst>
              <a:path w="6716860" h="6716860">
                <a:moveTo>
                  <a:pt x="0" y="0"/>
                </a:moveTo>
                <a:lnTo>
                  <a:pt x="6716860" y="0"/>
                </a:lnTo>
                <a:lnTo>
                  <a:pt x="6716860" y="6716859"/>
                </a:lnTo>
                <a:lnTo>
                  <a:pt x="0" y="6716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718995"/>
            <a:ext cx="1623060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36"/>
              </a:lnSpc>
            </a:pPr>
            <a:r>
              <a:rPr lang="en-US" sz="6863" spc="137">
                <a:solidFill>
                  <a:srgbClr val="F6E7D8"/>
                </a:solidFill>
                <a:latin typeface="Archivo Black"/>
              </a:rPr>
              <a:t>EXPLORATORY DATA ANALYSIS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772434" y="3826911"/>
            <a:ext cx="9370295" cy="430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spc="169">
                <a:solidFill>
                  <a:srgbClr val="F6E7D8"/>
                </a:solidFill>
                <a:latin typeface="Open Sans Bold"/>
              </a:rPr>
              <a:t>ACTIVITY DISTRIBUTION IN TRAINING DATA:</a:t>
            </a:r>
          </a:p>
          <a:p>
            <a:pPr>
              <a:lnSpc>
                <a:spcPts val="3500"/>
              </a:lnSpc>
            </a:pPr>
            <a:r>
              <a:rPr lang="en-US" sz="2500" spc="50">
                <a:solidFill>
                  <a:srgbClr val="F6E7D8"/>
                </a:solidFill>
                <a:latin typeface="Open Sans"/>
              </a:rPr>
              <a:t>Visualized with a bar plot to show the frequency of each activity type.</a:t>
            </a:r>
          </a:p>
          <a:p>
            <a:pPr>
              <a:lnSpc>
                <a:spcPts val="4759"/>
              </a:lnSpc>
            </a:pPr>
            <a:endParaRPr lang="en-US" sz="2500" spc="50">
              <a:solidFill>
                <a:srgbClr val="F6E7D8"/>
              </a:solidFill>
              <a:latin typeface="Open Sans"/>
            </a:endParaRPr>
          </a:p>
          <a:p>
            <a:pPr>
              <a:lnSpc>
                <a:spcPts val="4759"/>
              </a:lnSpc>
            </a:pPr>
            <a:r>
              <a:rPr lang="en-US" sz="3399" spc="169">
                <a:solidFill>
                  <a:srgbClr val="F6E7D8"/>
                </a:solidFill>
                <a:latin typeface="Open Sans Bold"/>
              </a:rPr>
              <a:t>ACTIVITY DISTRIBUTION IN TESTING DATA:</a:t>
            </a:r>
          </a:p>
          <a:p>
            <a:pPr>
              <a:lnSpc>
                <a:spcPts val="3500"/>
              </a:lnSpc>
            </a:pPr>
            <a:r>
              <a:rPr lang="en-US" sz="2500" spc="50">
                <a:solidFill>
                  <a:srgbClr val="F6E7D8"/>
                </a:solidFill>
                <a:latin typeface="Open Sans"/>
              </a:rPr>
              <a:t>Similar bar plot analysis conducted for the test dataset.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870788"/>
            <a:ext cx="6612649" cy="6109612"/>
          </a:xfrm>
          <a:custGeom>
            <a:avLst/>
            <a:gdLst/>
            <a:ahLst/>
            <a:cxnLst/>
            <a:rect l="l" t="t" r="r" b="b"/>
            <a:pathLst>
              <a:path w="6612649" h="6109612">
                <a:moveTo>
                  <a:pt x="0" y="0"/>
                </a:moveTo>
                <a:lnTo>
                  <a:pt x="6612649" y="0"/>
                </a:lnTo>
                <a:lnTo>
                  <a:pt x="6612649" y="6109612"/>
                </a:lnTo>
                <a:lnTo>
                  <a:pt x="0" y="61096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17356" y="2101658"/>
            <a:ext cx="6501647" cy="6083684"/>
          </a:xfrm>
          <a:custGeom>
            <a:avLst/>
            <a:gdLst/>
            <a:ahLst/>
            <a:cxnLst/>
            <a:rect l="l" t="t" r="r" b="b"/>
            <a:pathLst>
              <a:path w="6501647" h="6083684">
                <a:moveTo>
                  <a:pt x="0" y="0"/>
                </a:moveTo>
                <a:lnTo>
                  <a:pt x="6501647" y="0"/>
                </a:lnTo>
                <a:lnTo>
                  <a:pt x="6501647" y="6083684"/>
                </a:lnTo>
                <a:lnTo>
                  <a:pt x="0" y="60836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15562" y="2982202"/>
            <a:ext cx="2140840" cy="2140840"/>
          </a:xfrm>
          <a:custGeom>
            <a:avLst/>
            <a:gdLst/>
            <a:ahLst/>
            <a:cxnLst/>
            <a:rect l="l" t="t" r="r" b="b"/>
            <a:pathLst>
              <a:path w="2140840" h="2140840">
                <a:moveTo>
                  <a:pt x="0" y="0"/>
                </a:moveTo>
                <a:lnTo>
                  <a:pt x="2140840" y="0"/>
                </a:lnTo>
                <a:lnTo>
                  <a:pt x="2140840" y="2140841"/>
                </a:lnTo>
                <a:lnTo>
                  <a:pt x="0" y="21408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871951" y="2982202"/>
            <a:ext cx="1947146" cy="2140840"/>
          </a:xfrm>
          <a:custGeom>
            <a:avLst/>
            <a:gdLst/>
            <a:ahLst/>
            <a:cxnLst/>
            <a:rect l="l" t="t" r="r" b="b"/>
            <a:pathLst>
              <a:path w="1947146" h="2140840">
                <a:moveTo>
                  <a:pt x="0" y="0"/>
                </a:moveTo>
                <a:lnTo>
                  <a:pt x="1947146" y="0"/>
                </a:lnTo>
                <a:lnTo>
                  <a:pt x="1947146" y="2140841"/>
                </a:lnTo>
                <a:lnTo>
                  <a:pt x="0" y="2140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73" r="-497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823339" y="2982202"/>
            <a:ext cx="2140840" cy="2140840"/>
          </a:xfrm>
          <a:custGeom>
            <a:avLst/>
            <a:gdLst/>
            <a:ahLst/>
            <a:cxnLst/>
            <a:rect l="l" t="t" r="r" b="b"/>
            <a:pathLst>
              <a:path w="2140840" h="2140840">
                <a:moveTo>
                  <a:pt x="0" y="0"/>
                </a:moveTo>
                <a:lnTo>
                  <a:pt x="2140840" y="0"/>
                </a:lnTo>
                <a:lnTo>
                  <a:pt x="2140840" y="2140841"/>
                </a:lnTo>
                <a:lnTo>
                  <a:pt x="0" y="21408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808371" y="950175"/>
            <a:ext cx="13679453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36"/>
              </a:lnSpc>
            </a:pPr>
            <a:r>
              <a:rPr lang="en-US" sz="6863" spc="137">
                <a:solidFill>
                  <a:srgbClr val="F6E7D8"/>
                </a:solidFill>
                <a:latin typeface="Archivo Black"/>
              </a:rPr>
              <a:t>FEATURE ENGINEERING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552876" y="5397387"/>
            <a:ext cx="4585295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45"/>
              </a:lnSpc>
            </a:pPr>
            <a:r>
              <a:rPr lang="en-US" sz="2537" spc="126">
                <a:solidFill>
                  <a:srgbClr val="F6E7D8"/>
                </a:solidFill>
                <a:latin typeface="Open Sans Bold"/>
              </a:rPr>
              <a:t>PCA FOR DIMENSIONALITY REDUCTION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04200" y="6786157"/>
            <a:ext cx="4585295" cy="1600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2"/>
              </a:lnSpc>
            </a:pPr>
            <a:r>
              <a:rPr lang="en-US" sz="1844" spc="36">
                <a:solidFill>
                  <a:srgbClr val="F6E7D8"/>
                </a:solidFill>
                <a:latin typeface="Open Sans"/>
              </a:rPr>
              <a:t>PCA is applied to trainsform and reduce the feature space. This helps in focusing on the most significant aspects of the sensor data, simplifying the model and potentially enhancing performance.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37022" y="5589768"/>
            <a:ext cx="3897920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45"/>
              </a:lnSpc>
            </a:pPr>
            <a:r>
              <a:rPr lang="en-US" sz="2537" spc="126">
                <a:solidFill>
                  <a:srgbClr val="F6E7D8"/>
                </a:solidFill>
                <a:latin typeface="Open Sans Bold"/>
              </a:rPr>
              <a:t>SELECTING RELEVANT FEATURES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37022" y="6776632"/>
            <a:ext cx="4421007" cy="1098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0"/>
              </a:lnSpc>
            </a:pPr>
            <a:r>
              <a:rPr lang="en-US" sz="2114" spc="42">
                <a:solidFill>
                  <a:srgbClr val="F6E7D8"/>
                </a:solidFill>
                <a:latin typeface="Open Sans"/>
              </a:rPr>
              <a:t>The relevant features for activity recognition are implicitly selected through the PCA process.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57371" y="5587887"/>
            <a:ext cx="4585295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45"/>
              </a:lnSpc>
            </a:pPr>
            <a:r>
              <a:rPr lang="en-US" sz="2537" spc="126">
                <a:solidFill>
                  <a:srgbClr val="F6E7D8"/>
                </a:solidFill>
                <a:latin typeface="Open Sans Bold"/>
              </a:rPr>
              <a:t>IMPACT ON MODEL PERFORMANCE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57371" y="6778512"/>
            <a:ext cx="4585295" cy="1841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0"/>
              </a:lnSpc>
            </a:pPr>
            <a:r>
              <a:rPr lang="en-US" sz="2114" spc="42">
                <a:solidFill>
                  <a:srgbClr val="F6E7D8"/>
                </a:solidFill>
                <a:latin typeface="Open Sans"/>
              </a:rPr>
              <a:t>The application of PCA in feature engineering aims to improve model accuracy and generalization by reducing data complexity and focusing on essential features.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89359" y="3192736"/>
            <a:ext cx="2225581" cy="2225581"/>
          </a:xfrm>
          <a:custGeom>
            <a:avLst/>
            <a:gdLst/>
            <a:ahLst/>
            <a:cxnLst/>
            <a:rect l="l" t="t" r="r" b="b"/>
            <a:pathLst>
              <a:path w="2225581" h="2225581">
                <a:moveTo>
                  <a:pt x="0" y="0"/>
                </a:moveTo>
                <a:lnTo>
                  <a:pt x="2225582" y="0"/>
                </a:lnTo>
                <a:lnTo>
                  <a:pt x="2225582" y="2225582"/>
                </a:lnTo>
                <a:lnTo>
                  <a:pt x="0" y="22255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915366" y="3192736"/>
            <a:ext cx="2225581" cy="2225581"/>
          </a:xfrm>
          <a:custGeom>
            <a:avLst/>
            <a:gdLst/>
            <a:ahLst/>
            <a:cxnLst/>
            <a:rect l="l" t="t" r="r" b="b"/>
            <a:pathLst>
              <a:path w="2225581" h="2225581">
                <a:moveTo>
                  <a:pt x="0" y="0"/>
                </a:moveTo>
                <a:lnTo>
                  <a:pt x="2225581" y="0"/>
                </a:lnTo>
                <a:lnTo>
                  <a:pt x="2225581" y="2225582"/>
                </a:lnTo>
                <a:lnTo>
                  <a:pt x="0" y="22255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545434" y="3192736"/>
            <a:ext cx="2225581" cy="2225581"/>
          </a:xfrm>
          <a:custGeom>
            <a:avLst/>
            <a:gdLst/>
            <a:ahLst/>
            <a:cxnLst/>
            <a:rect l="l" t="t" r="r" b="b"/>
            <a:pathLst>
              <a:path w="2225581" h="2225581">
                <a:moveTo>
                  <a:pt x="0" y="0"/>
                </a:moveTo>
                <a:lnTo>
                  <a:pt x="2225581" y="0"/>
                </a:lnTo>
                <a:lnTo>
                  <a:pt x="2225581" y="2225582"/>
                </a:lnTo>
                <a:lnTo>
                  <a:pt x="0" y="22255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891711" y="524274"/>
            <a:ext cx="16504578" cy="2085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36"/>
              </a:lnSpc>
            </a:pPr>
            <a:r>
              <a:rPr lang="en-US" sz="6863" spc="137">
                <a:solidFill>
                  <a:srgbClr val="F6E7D8"/>
                </a:solidFill>
                <a:latin typeface="Archivo Black"/>
              </a:rPr>
              <a:t>MODEL SELECTION AND TRAINING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38479" y="5943167"/>
            <a:ext cx="3897920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45"/>
              </a:lnSpc>
            </a:pPr>
            <a:r>
              <a:rPr lang="en-US" sz="2537" spc="126">
                <a:solidFill>
                  <a:srgbClr val="F6E7D8"/>
                </a:solidFill>
                <a:latin typeface="Open Sans Bold"/>
              </a:rPr>
              <a:t>MODEL SELECTION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87584" y="7002837"/>
            <a:ext cx="4421007" cy="2519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5"/>
              </a:lnSpc>
            </a:pPr>
            <a:r>
              <a:rPr lang="en-US" sz="2075" spc="41">
                <a:solidFill>
                  <a:srgbClr val="F6E7D8"/>
                </a:solidFill>
                <a:latin typeface="Open Sans"/>
              </a:rPr>
              <a:t>Tested Machine Learning algorithms include Gaussian Naive Bayes and Softmax Regression. Additionally, Neural network model was implemented using TensorFlow and Keras, designed for multi-class classification.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073872" y="5943167"/>
            <a:ext cx="3897920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45"/>
              </a:lnSpc>
            </a:pPr>
            <a:r>
              <a:rPr lang="en-US" sz="2537" spc="126">
                <a:solidFill>
                  <a:srgbClr val="F6E7D8"/>
                </a:solidFill>
                <a:latin typeface="Open Sans Bold"/>
              </a:rPr>
              <a:t>TRAINING AND VALIDATION PROCESS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17906" y="7002837"/>
            <a:ext cx="4421007" cy="1749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5"/>
              </a:lnSpc>
            </a:pPr>
            <a:r>
              <a:rPr lang="en-US" sz="1982" spc="39">
                <a:solidFill>
                  <a:srgbClr val="F6E7D8"/>
                </a:solidFill>
                <a:latin typeface="Open Sans"/>
              </a:rPr>
              <a:t>Data split into training and test sets, with PCA applied for dimensionality reduction. Used StandardScaler for feature normalization, ensuring data is suitable for model training.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447721" y="6993312"/>
            <a:ext cx="4421007" cy="2463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1"/>
              </a:lnSpc>
            </a:pPr>
            <a:r>
              <a:rPr lang="en-US" sz="2022" spc="40">
                <a:solidFill>
                  <a:srgbClr val="F6E7D8"/>
                </a:solidFill>
                <a:latin typeface="Open Sans"/>
              </a:rPr>
              <a:t>Neural Network model trained with specific hyperparameters: number of layers, neurons, dropout rate, and learning parameters. Iterative process to adjust and optimize these parameters for best model performance.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709265" y="5943167"/>
            <a:ext cx="3897920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45"/>
              </a:lnSpc>
            </a:pPr>
            <a:r>
              <a:rPr lang="en-US" sz="2537" spc="126">
                <a:solidFill>
                  <a:srgbClr val="F6E7D8"/>
                </a:solidFill>
                <a:latin typeface="Open Sans Bold"/>
              </a:rPr>
              <a:t>HYPERPARAMETER TUNING TECHNIQUES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737373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43913" y="2514184"/>
            <a:ext cx="2225581" cy="2225581"/>
          </a:xfrm>
          <a:custGeom>
            <a:avLst/>
            <a:gdLst/>
            <a:ahLst/>
            <a:cxnLst/>
            <a:rect l="l" t="t" r="r" b="b"/>
            <a:pathLst>
              <a:path w="2225581" h="2225581">
                <a:moveTo>
                  <a:pt x="0" y="0"/>
                </a:moveTo>
                <a:lnTo>
                  <a:pt x="2225581" y="0"/>
                </a:lnTo>
                <a:lnTo>
                  <a:pt x="2225581" y="2225582"/>
                </a:lnTo>
                <a:lnTo>
                  <a:pt x="0" y="22255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836619" y="2514184"/>
            <a:ext cx="2225581" cy="2225581"/>
          </a:xfrm>
          <a:custGeom>
            <a:avLst/>
            <a:gdLst/>
            <a:ahLst/>
            <a:cxnLst/>
            <a:rect l="l" t="t" r="r" b="b"/>
            <a:pathLst>
              <a:path w="2225581" h="2225581">
                <a:moveTo>
                  <a:pt x="0" y="0"/>
                </a:moveTo>
                <a:lnTo>
                  <a:pt x="2225581" y="0"/>
                </a:lnTo>
                <a:lnTo>
                  <a:pt x="2225581" y="2225582"/>
                </a:lnTo>
                <a:lnTo>
                  <a:pt x="0" y="22255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731333" y="2514184"/>
            <a:ext cx="2225581" cy="2225581"/>
          </a:xfrm>
          <a:custGeom>
            <a:avLst/>
            <a:gdLst/>
            <a:ahLst/>
            <a:cxnLst/>
            <a:rect l="l" t="t" r="r" b="b"/>
            <a:pathLst>
              <a:path w="2225581" h="2225581">
                <a:moveTo>
                  <a:pt x="0" y="0"/>
                </a:moveTo>
                <a:lnTo>
                  <a:pt x="2225581" y="0"/>
                </a:lnTo>
                <a:lnTo>
                  <a:pt x="2225581" y="2225582"/>
                </a:lnTo>
                <a:lnTo>
                  <a:pt x="0" y="22255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814998" y="883966"/>
            <a:ext cx="16658005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49"/>
              </a:lnSpc>
            </a:pPr>
            <a:r>
              <a:rPr lang="en-US" sz="4457" spc="89">
                <a:solidFill>
                  <a:srgbClr val="F6E7D8"/>
                </a:solidFill>
                <a:latin typeface="Archivo Black"/>
              </a:rPr>
              <a:t>MODEL EVALUATION AND COMPARISON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85502" y="5292430"/>
            <a:ext cx="3897920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45"/>
              </a:lnSpc>
            </a:pPr>
            <a:r>
              <a:rPr lang="en-US" sz="2537" spc="126">
                <a:solidFill>
                  <a:srgbClr val="F6E7D8"/>
                </a:solidFill>
                <a:latin typeface="Open Sans Bold"/>
              </a:rPr>
              <a:t>GAUSSIAN NAIVE BAYES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6200" y="6568780"/>
            <a:ext cx="4421007" cy="161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2"/>
              </a:lnSpc>
            </a:pPr>
            <a:r>
              <a:rPr lang="en-US" sz="1859" spc="37">
                <a:solidFill>
                  <a:srgbClr val="F6E7D8"/>
                </a:solidFill>
                <a:latin typeface="Open Sans"/>
              </a:rPr>
              <a:t>Applied based on the assumption of independence among features, which simplifies computation. Partculary effective when dealing with high dimensional data like sensor readings.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000450" y="5292216"/>
            <a:ext cx="3897920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45"/>
              </a:lnSpc>
            </a:pPr>
            <a:r>
              <a:rPr lang="en-US" sz="2537" spc="126">
                <a:solidFill>
                  <a:srgbClr val="F6E7D8"/>
                </a:solidFill>
                <a:latin typeface="Open Sans Bold"/>
              </a:rPr>
              <a:t>SOFTMAX REGRESSION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738906" y="6568993"/>
            <a:ext cx="4421007" cy="989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83"/>
              </a:lnSpc>
            </a:pPr>
            <a:r>
              <a:rPr lang="en-US" sz="1916" spc="38">
                <a:solidFill>
                  <a:srgbClr val="F6E7D8"/>
                </a:solidFill>
                <a:latin typeface="Open Sans"/>
              </a:rPr>
              <a:t>Implemented as a multi-classification model, extending logistic regression for handling multiple class.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895163" y="5482716"/>
            <a:ext cx="3897920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45"/>
              </a:lnSpc>
            </a:pPr>
            <a:r>
              <a:rPr lang="en-US" sz="2537" spc="126">
                <a:solidFill>
                  <a:srgbClr val="F6E7D8"/>
                </a:solidFill>
                <a:latin typeface="Open Sans Bold"/>
              </a:rPr>
              <a:t>NEURAL NETWORKS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33620" y="6568993"/>
            <a:ext cx="4421007" cy="1098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0"/>
              </a:lnSpc>
            </a:pPr>
            <a:r>
              <a:rPr lang="en-US" sz="2114" spc="42">
                <a:solidFill>
                  <a:srgbClr val="F6E7D8"/>
                </a:solidFill>
                <a:latin typeface="Open Sans"/>
              </a:rPr>
              <a:t>Utilized a deep learning approach with multiple layers to capture complex patterns in sensor data.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927</Words>
  <Application>Microsoft Office PowerPoint</Application>
  <PresentationFormat>Custom</PresentationFormat>
  <Paragraphs>117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Calibri</vt:lpstr>
      <vt:lpstr>Arial</vt:lpstr>
      <vt:lpstr>Open Sans Bold</vt:lpstr>
      <vt:lpstr>Archivo Black</vt:lpstr>
      <vt:lpstr>Canva Sans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Project_Stats</dc:title>
  <cp:lastModifiedBy>SUJITH KUMAR K</cp:lastModifiedBy>
  <cp:revision>2</cp:revision>
  <dcterms:created xsi:type="dcterms:W3CDTF">2006-08-16T00:00:00Z</dcterms:created>
  <dcterms:modified xsi:type="dcterms:W3CDTF">2023-12-08T23:27:53Z</dcterms:modified>
  <dc:identifier>DAFf7EiF5xQ</dc:identifier>
</cp:coreProperties>
</file>

<file path=docProps/thumbnail.jpeg>
</file>